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</p:sldIdLst>
  <p:sldSz cx="6858000" cy="9144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72C4"/>
    <a:srgbClr val="0F4F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FC3FCFA-2BDF-45B8-8F7C-DE35AD69CE30}" v="1" dt="2024-03-08T10:50:40.21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4" d="100"/>
          <a:sy n="84" d="100"/>
        </p:scale>
        <p:origin x="303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2114C-3086-4E78-9C67-358BF62D5E1C}" type="datetimeFigureOut">
              <a:rPr lang="en-GB" smtClean="0"/>
              <a:t>07/02/2025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15CCE-22E6-4076-AC72-B816C2A02A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75883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2114C-3086-4E78-9C67-358BF62D5E1C}" type="datetimeFigureOut">
              <a:rPr lang="en-GB" smtClean="0"/>
              <a:t>07/02/2025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15CCE-22E6-4076-AC72-B816C2A02A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28895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2114C-3086-4E78-9C67-358BF62D5E1C}" type="datetimeFigureOut">
              <a:rPr lang="en-GB" smtClean="0"/>
              <a:t>07/02/2025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15CCE-22E6-4076-AC72-B816C2A02A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45153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2114C-3086-4E78-9C67-358BF62D5E1C}" type="datetimeFigureOut">
              <a:rPr lang="en-GB" smtClean="0"/>
              <a:t>07/02/2025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15CCE-22E6-4076-AC72-B816C2A02A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62342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2114C-3086-4E78-9C67-358BF62D5E1C}" type="datetimeFigureOut">
              <a:rPr lang="en-GB" smtClean="0"/>
              <a:t>07/02/2025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15CCE-22E6-4076-AC72-B816C2A02A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86973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2114C-3086-4E78-9C67-358BF62D5E1C}" type="datetimeFigureOut">
              <a:rPr lang="en-GB" smtClean="0"/>
              <a:t>07/02/2025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15CCE-22E6-4076-AC72-B816C2A02A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23049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2114C-3086-4E78-9C67-358BF62D5E1C}" type="datetimeFigureOut">
              <a:rPr lang="en-GB" smtClean="0"/>
              <a:t>07/02/2025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15CCE-22E6-4076-AC72-B816C2A02A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19961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2114C-3086-4E78-9C67-358BF62D5E1C}" type="datetimeFigureOut">
              <a:rPr lang="en-GB" smtClean="0"/>
              <a:t>07/02/2025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15CCE-22E6-4076-AC72-B816C2A02A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85873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2114C-3086-4E78-9C67-358BF62D5E1C}" type="datetimeFigureOut">
              <a:rPr lang="en-GB" smtClean="0"/>
              <a:t>07/02/2025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15CCE-22E6-4076-AC72-B816C2A02A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56481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2114C-3086-4E78-9C67-358BF62D5E1C}" type="datetimeFigureOut">
              <a:rPr lang="en-GB" smtClean="0"/>
              <a:t>07/02/2025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15CCE-22E6-4076-AC72-B816C2A02A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26201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2114C-3086-4E78-9C67-358BF62D5E1C}" type="datetimeFigureOut">
              <a:rPr lang="en-GB" smtClean="0"/>
              <a:t>07/02/2025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15CCE-22E6-4076-AC72-B816C2A02A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90969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C2114C-3086-4E78-9C67-358BF62D5E1C}" type="datetimeFigureOut">
              <a:rPr lang="en-GB" smtClean="0"/>
              <a:t>07/02/2025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015CCE-22E6-4076-AC72-B816C2A02A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1729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6E1C3A5-096C-5C7A-71CE-3B832292276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43"/>
          <a:stretch/>
        </p:blipFill>
        <p:spPr>
          <a:xfrm>
            <a:off x="0" y="2273127"/>
            <a:ext cx="6858000" cy="6043055"/>
          </a:xfrm>
          <a:prstGeom prst="rect">
            <a:avLst/>
          </a:prstGeom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BF91252B-2B27-C70E-27A5-02BC6000C49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619" b="11877"/>
          <a:stretch/>
        </p:blipFill>
        <p:spPr bwMode="auto">
          <a:xfrm>
            <a:off x="0" y="232873"/>
            <a:ext cx="6858000" cy="3758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ight Triangle 4">
            <a:extLst>
              <a:ext uri="{FF2B5EF4-FFF2-40B4-BE49-F238E27FC236}">
                <a16:creationId xmlns:a16="http://schemas.microsoft.com/office/drawing/2014/main" id="{BF30E6EE-1617-6B62-5548-FFF5267B1834}"/>
              </a:ext>
            </a:extLst>
          </p:cNvPr>
          <p:cNvSpPr/>
          <p:nvPr/>
        </p:nvSpPr>
        <p:spPr>
          <a:xfrm flipV="1">
            <a:off x="0" y="0"/>
            <a:ext cx="6858000" cy="1663700"/>
          </a:xfrm>
          <a:prstGeom prst="rtTriangl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Right Triangle 3">
            <a:extLst>
              <a:ext uri="{FF2B5EF4-FFF2-40B4-BE49-F238E27FC236}">
                <a16:creationId xmlns:a16="http://schemas.microsoft.com/office/drawing/2014/main" id="{216A99AB-5C77-4868-D75D-C1D2239623A0}"/>
              </a:ext>
            </a:extLst>
          </p:cNvPr>
          <p:cNvSpPr/>
          <p:nvPr/>
        </p:nvSpPr>
        <p:spPr>
          <a:xfrm flipH="1" flipV="1">
            <a:off x="0" y="0"/>
            <a:ext cx="6858000" cy="1663700"/>
          </a:xfrm>
          <a:prstGeom prst="rtTriangle">
            <a:avLst/>
          </a:prstGeom>
          <a:solidFill>
            <a:srgbClr val="0F4F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highlight>
                <a:srgbClr val="0F4FD3"/>
              </a:highlight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FF867EE-E7A3-DCAF-D010-E4C1AA5DE41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36957" y="232874"/>
            <a:ext cx="1981200" cy="67777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Right Triangle 9">
            <a:extLst>
              <a:ext uri="{FF2B5EF4-FFF2-40B4-BE49-F238E27FC236}">
                <a16:creationId xmlns:a16="http://schemas.microsoft.com/office/drawing/2014/main" id="{6E21B37E-F28E-0CE6-DD8B-864995989205}"/>
              </a:ext>
            </a:extLst>
          </p:cNvPr>
          <p:cNvSpPr/>
          <p:nvPr/>
        </p:nvSpPr>
        <p:spPr>
          <a:xfrm flipH="1">
            <a:off x="0" y="6268453"/>
            <a:ext cx="6858000" cy="2875548"/>
          </a:xfrm>
          <a:prstGeom prst="rtTriangl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545B6D2F-51AD-F5FE-593E-6757E4222498}"/>
              </a:ext>
            </a:extLst>
          </p:cNvPr>
          <p:cNvSpPr/>
          <p:nvPr/>
        </p:nvSpPr>
        <p:spPr>
          <a:xfrm>
            <a:off x="0" y="7480301"/>
            <a:ext cx="6858000" cy="1663700"/>
          </a:xfrm>
          <a:prstGeom prst="rtTriangle">
            <a:avLst/>
          </a:prstGeom>
          <a:solidFill>
            <a:srgbClr val="0F4F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7E41BD7-27CE-4E79-2B8F-EBD712FC64E0}"/>
              </a:ext>
            </a:extLst>
          </p:cNvPr>
          <p:cNvSpPr txBox="1"/>
          <p:nvPr/>
        </p:nvSpPr>
        <p:spPr>
          <a:xfrm>
            <a:off x="157613" y="529389"/>
            <a:ext cx="35837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BLADE</a:t>
            </a:r>
          </a:p>
          <a:p>
            <a:r>
              <a:rPr lang="en-GB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RUNNER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F3FC175-4065-42CF-1561-B4683077724F}"/>
              </a:ext>
            </a:extLst>
          </p:cNvPr>
          <p:cNvSpPr txBox="1"/>
          <p:nvPr/>
        </p:nvSpPr>
        <p:spPr>
          <a:xfrm>
            <a:off x="4199467" y="7235915"/>
            <a:ext cx="2658533" cy="16492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100" dirty="0">
                <a:solidFill>
                  <a:schemeClr val="bg1"/>
                </a:solidFill>
                <a:latin typeface="Aptos" panose="020B0004020202020204" pitchFamily="34" charset="0"/>
                <a:ea typeface="Verdana" panose="020B0604030504040204" pitchFamily="34" charset="0"/>
              </a:rPr>
              <a:t>WHITES MATERIAL HANDLING</a:t>
            </a:r>
          </a:p>
          <a:p>
            <a:pPr algn="r"/>
            <a:r>
              <a:rPr lang="en-GB" sz="1100" dirty="0">
                <a:solidFill>
                  <a:schemeClr val="bg1"/>
                </a:solidFill>
                <a:latin typeface="Aptos" panose="020B0004020202020204" pitchFamily="34" charset="0"/>
                <a:ea typeface="Verdana" panose="020B0604030504040204" pitchFamily="34" charset="0"/>
              </a:rPr>
              <a:t>17 - 19 EMERY ROAD</a:t>
            </a:r>
          </a:p>
          <a:p>
            <a:pPr algn="r"/>
            <a:r>
              <a:rPr lang="en-GB" sz="1100" dirty="0">
                <a:solidFill>
                  <a:schemeClr val="bg1"/>
                </a:solidFill>
                <a:latin typeface="Aptos" panose="020B0004020202020204" pitchFamily="34" charset="0"/>
                <a:ea typeface="Verdana" panose="020B0604030504040204" pitchFamily="34" charset="0"/>
              </a:rPr>
              <a:t>BRISTOL</a:t>
            </a:r>
          </a:p>
          <a:p>
            <a:pPr algn="r"/>
            <a:r>
              <a:rPr lang="en-GB" sz="1100" dirty="0">
                <a:solidFill>
                  <a:schemeClr val="bg1"/>
                </a:solidFill>
                <a:latin typeface="Aptos" panose="020B0004020202020204" pitchFamily="34" charset="0"/>
                <a:ea typeface="Verdana" panose="020B0604030504040204" pitchFamily="34" charset="0"/>
              </a:rPr>
              <a:t>BS4 5PF</a:t>
            </a:r>
          </a:p>
          <a:p>
            <a:pPr algn="r"/>
            <a:r>
              <a:rPr lang="en-GB" sz="1100" dirty="0">
                <a:solidFill>
                  <a:schemeClr val="bg1"/>
                </a:solidFill>
                <a:latin typeface="Aptos" panose="020B0004020202020204" pitchFamily="34" charset="0"/>
                <a:ea typeface="Verdana" panose="020B0604030504040204" pitchFamily="34" charset="0"/>
              </a:rPr>
              <a:t>0117 972 0006</a:t>
            </a:r>
          </a:p>
          <a:p>
            <a:pPr algn="r"/>
            <a:r>
              <a:rPr lang="en-GB" sz="1100" dirty="0">
                <a:solidFill>
                  <a:schemeClr val="bg1"/>
                </a:solidFill>
                <a:latin typeface="Aptos" panose="020B0004020202020204" pitchFamily="34" charset="0"/>
                <a:ea typeface="Verdana" panose="020B0604030504040204" pitchFamily="34" charset="0"/>
              </a:rPr>
              <a:t>WWW.WHITESMH.CO.UK</a:t>
            </a:r>
          </a:p>
          <a:p>
            <a:pPr algn="r"/>
            <a:r>
              <a:rPr lang="en-GB" sz="1100" dirty="0">
                <a:solidFill>
                  <a:schemeClr val="bg1"/>
                </a:solidFill>
                <a:latin typeface="Aptos" panose="020B0004020202020204" pitchFamily="34" charset="0"/>
                <a:ea typeface="Verdana" panose="020B0604030504040204" pitchFamily="34" charset="0"/>
              </a:rPr>
              <a:t>SALES@WHITESMH.CO.UK</a:t>
            </a:r>
          </a:p>
          <a:p>
            <a:pPr algn="r"/>
            <a:endParaRPr lang="en-GB" sz="1100" dirty="0">
              <a:solidFill>
                <a:schemeClr val="bg1"/>
              </a:solidFill>
              <a:latin typeface="Aptos" panose="020B0004020202020204" pitchFamily="34" charset="0"/>
              <a:ea typeface="Verdana" panose="020B0604030504040204" pitchFamily="34" charset="0"/>
            </a:endParaRPr>
          </a:p>
          <a:p>
            <a:pPr algn="r"/>
            <a:endParaRPr lang="en-GB" sz="10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CFD07AC-BBAE-8704-EBB1-01C2EB08897C}"/>
              </a:ext>
            </a:extLst>
          </p:cNvPr>
          <p:cNvSpPr txBox="1"/>
          <p:nvPr/>
        </p:nvSpPr>
        <p:spPr>
          <a:xfrm>
            <a:off x="0" y="3786051"/>
            <a:ext cx="6858000" cy="120032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latin typeface="Aptos" panose="020B0004020202020204" pitchFamily="34" charset="0"/>
                <a:ea typeface="Verdana" panose="020B0604030504040204" pitchFamily="34" charset="0"/>
              </a:rPr>
              <a:t>FEATURES</a:t>
            </a:r>
          </a:p>
          <a:p>
            <a:pPr algn="ctr"/>
            <a:r>
              <a:rPr lang="en-US" sz="12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Add versatility to your machine</a:t>
            </a:r>
          </a:p>
          <a:p>
            <a:pPr algn="ctr"/>
            <a:r>
              <a:rPr lang="en-US" sz="12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Connects via blade or direct mount to coupler / machine</a:t>
            </a:r>
          </a:p>
          <a:p>
            <a:pPr algn="ctr"/>
            <a:r>
              <a:rPr lang="en-US" sz="12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Universal fitment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en-US" sz="12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Safely transport buckets / attachments &amp; products</a:t>
            </a:r>
          </a:p>
          <a:p>
            <a:pPr algn="ctr"/>
            <a:r>
              <a:rPr lang="en-US" sz="12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Safely store your </a:t>
            </a:r>
            <a:r>
              <a:rPr lang="en-US" sz="1200" dirty="0">
                <a:solidFill>
                  <a:srgbClr val="000000"/>
                </a:solidFill>
                <a:latin typeface="Aptos" panose="020B0004020202020204" pitchFamily="34" charset="0"/>
              </a:rPr>
              <a:t>T</a:t>
            </a:r>
            <a:r>
              <a:rPr lang="en-US" sz="12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iltrotator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EA65C9A-3259-F557-4A05-40C538DC979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7865014"/>
            <a:ext cx="1102939" cy="110293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159882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FF08E1-1C48-E66C-B0A5-CD20626ADE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ght Triangle 4">
            <a:extLst>
              <a:ext uri="{FF2B5EF4-FFF2-40B4-BE49-F238E27FC236}">
                <a16:creationId xmlns:a16="http://schemas.microsoft.com/office/drawing/2014/main" id="{F2E5814F-B84C-AF96-147C-6E20B760C7A1}"/>
              </a:ext>
            </a:extLst>
          </p:cNvPr>
          <p:cNvSpPr/>
          <p:nvPr/>
        </p:nvSpPr>
        <p:spPr>
          <a:xfrm flipV="1">
            <a:off x="0" y="0"/>
            <a:ext cx="6858000" cy="1663700"/>
          </a:xfrm>
          <a:prstGeom prst="rtTriangl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Right Triangle 3">
            <a:extLst>
              <a:ext uri="{FF2B5EF4-FFF2-40B4-BE49-F238E27FC236}">
                <a16:creationId xmlns:a16="http://schemas.microsoft.com/office/drawing/2014/main" id="{E04B3106-6777-059A-3039-0552C05F9614}"/>
              </a:ext>
            </a:extLst>
          </p:cNvPr>
          <p:cNvSpPr/>
          <p:nvPr/>
        </p:nvSpPr>
        <p:spPr>
          <a:xfrm flipH="1" flipV="1">
            <a:off x="0" y="0"/>
            <a:ext cx="6858000" cy="1663700"/>
          </a:xfrm>
          <a:prstGeom prst="rtTriangle">
            <a:avLst/>
          </a:prstGeom>
          <a:solidFill>
            <a:srgbClr val="0F4F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highlight>
                <a:srgbClr val="0F4FD3"/>
              </a:highlight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DAEC320-BF33-5582-F4C9-71B258C7ED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36957" y="232874"/>
            <a:ext cx="1981200" cy="67777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Right Triangle 9">
            <a:extLst>
              <a:ext uri="{FF2B5EF4-FFF2-40B4-BE49-F238E27FC236}">
                <a16:creationId xmlns:a16="http://schemas.microsoft.com/office/drawing/2014/main" id="{ED9B79F8-E5B3-97C4-CBDF-7A344CDE68E8}"/>
              </a:ext>
            </a:extLst>
          </p:cNvPr>
          <p:cNvSpPr/>
          <p:nvPr/>
        </p:nvSpPr>
        <p:spPr>
          <a:xfrm flipH="1">
            <a:off x="0" y="6268453"/>
            <a:ext cx="6858000" cy="2875548"/>
          </a:xfrm>
          <a:prstGeom prst="rtTriangl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D49942C7-C078-0B3C-4484-7FCE41A90474}"/>
              </a:ext>
            </a:extLst>
          </p:cNvPr>
          <p:cNvSpPr/>
          <p:nvPr/>
        </p:nvSpPr>
        <p:spPr>
          <a:xfrm>
            <a:off x="0" y="7480301"/>
            <a:ext cx="6858000" cy="1663700"/>
          </a:xfrm>
          <a:prstGeom prst="rtTriangle">
            <a:avLst/>
          </a:prstGeom>
          <a:solidFill>
            <a:srgbClr val="0F4F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84A6550-E48E-855E-8C60-04C51B4525F9}"/>
              </a:ext>
            </a:extLst>
          </p:cNvPr>
          <p:cNvSpPr txBox="1"/>
          <p:nvPr/>
        </p:nvSpPr>
        <p:spPr>
          <a:xfrm>
            <a:off x="157613" y="529389"/>
            <a:ext cx="35837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BLADE </a:t>
            </a:r>
          </a:p>
          <a:p>
            <a:r>
              <a:rPr lang="en-GB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RUNNER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C5C95F2-2713-828C-FF7E-BA0BF61A9208}"/>
              </a:ext>
            </a:extLst>
          </p:cNvPr>
          <p:cNvSpPr txBox="1"/>
          <p:nvPr/>
        </p:nvSpPr>
        <p:spPr>
          <a:xfrm>
            <a:off x="4199467" y="7235915"/>
            <a:ext cx="2658533" cy="16492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100" dirty="0">
                <a:solidFill>
                  <a:schemeClr val="bg1"/>
                </a:solidFill>
                <a:latin typeface="Aptos" panose="020B0004020202020204" pitchFamily="34" charset="0"/>
                <a:ea typeface="Verdana" panose="020B0604030504040204" pitchFamily="34" charset="0"/>
              </a:rPr>
              <a:t>WHITES MATERIAL HANDLING</a:t>
            </a:r>
          </a:p>
          <a:p>
            <a:pPr algn="r"/>
            <a:r>
              <a:rPr lang="en-GB" sz="1100" dirty="0">
                <a:solidFill>
                  <a:schemeClr val="bg1"/>
                </a:solidFill>
                <a:latin typeface="Aptos" panose="020B0004020202020204" pitchFamily="34" charset="0"/>
                <a:ea typeface="Verdana" panose="020B0604030504040204" pitchFamily="34" charset="0"/>
              </a:rPr>
              <a:t>17 - 19 EMERY ROAD</a:t>
            </a:r>
          </a:p>
          <a:p>
            <a:pPr algn="r"/>
            <a:r>
              <a:rPr lang="en-GB" sz="1100" dirty="0">
                <a:solidFill>
                  <a:schemeClr val="bg1"/>
                </a:solidFill>
                <a:latin typeface="Aptos" panose="020B0004020202020204" pitchFamily="34" charset="0"/>
                <a:ea typeface="Verdana" panose="020B0604030504040204" pitchFamily="34" charset="0"/>
              </a:rPr>
              <a:t>BRISTOL</a:t>
            </a:r>
          </a:p>
          <a:p>
            <a:pPr algn="r"/>
            <a:r>
              <a:rPr lang="en-GB" sz="1100" dirty="0">
                <a:solidFill>
                  <a:schemeClr val="bg1"/>
                </a:solidFill>
                <a:latin typeface="Aptos" panose="020B0004020202020204" pitchFamily="34" charset="0"/>
                <a:ea typeface="Verdana" panose="020B0604030504040204" pitchFamily="34" charset="0"/>
              </a:rPr>
              <a:t>BS4 5PF</a:t>
            </a:r>
          </a:p>
          <a:p>
            <a:pPr algn="r"/>
            <a:r>
              <a:rPr lang="en-GB" sz="1100" dirty="0">
                <a:solidFill>
                  <a:schemeClr val="bg1"/>
                </a:solidFill>
                <a:latin typeface="Aptos" panose="020B0004020202020204" pitchFamily="34" charset="0"/>
                <a:ea typeface="Verdana" panose="020B0604030504040204" pitchFamily="34" charset="0"/>
              </a:rPr>
              <a:t>0117 972 0006</a:t>
            </a:r>
          </a:p>
          <a:p>
            <a:pPr algn="r"/>
            <a:r>
              <a:rPr lang="en-GB" sz="1100" dirty="0">
                <a:solidFill>
                  <a:schemeClr val="bg1"/>
                </a:solidFill>
                <a:latin typeface="Aptos" panose="020B0004020202020204" pitchFamily="34" charset="0"/>
                <a:ea typeface="Verdana" panose="020B0604030504040204" pitchFamily="34" charset="0"/>
              </a:rPr>
              <a:t>WWW.WHITESMH.CO.UK</a:t>
            </a:r>
          </a:p>
          <a:p>
            <a:pPr algn="r"/>
            <a:r>
              <a:rPr lang="en-GB" sz="1100" dirty="0">
                <a:solidFill>
                  <a:schemeClr val="bg1"/>
                </a:solidFill>
                <a:latin typeface="Aptos" panose="020B0004020202020204" pitchFamily="34" charset="0"/>
                <a:ea typeface="Verdana" panose="020B0604030504040204" pitchFamily="34" charset="0"/>
              </a:rPr>
              <a:t>SALES@WHITESMH.CO.UK</a:t>
            </a:r>
          </a:p>
          <a:p>
            <a:pPr algn="r"/>
            <a:endParaRPr lang="en-GB" sz="1100" dirty="0">
              <a:solidFill>
                <a:schemeClr val="bg1"/>
              </a:solidFill>
              <a:latin typeface="Aptos" panose="020B0004020202020204" pitchFamily="34" charset="0"/>
              <a:ea typeface="Verdana" panose="020B0604030504040204" pitchFamily="34" charset="0"/>
            </a:endParaRPr>
          </a:p>
          <a:p>
            <a:pPr algn="r"/>
            <a:endParaRPr lang="en-GB" sz="10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0288D28-31CB-560F-72BB-B67B419E7B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7865014"/>
            <a:ext cx="1102939" cy="110293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1B8FB9A-7DAB-3AE3-3E85-39BD4254E3CD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2734" t="25241" r="54694" b="17161"/>
          <a:stretch/>
        </p:blipFill>
        <p:spPr>
          <a:xfrm>
            <a:off x="160206" y="1933243"/>
            <a:ext cx="6457951" cy="3211661"/>
          </a:xfrm>
          <a:prstGeom prst="rect">
            <a:avLst/>
          </a:prstGeom>
        </p:spPr>
      </p:pic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1DE728FC-4837-0DCB-6F78-0CA9C4CA45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6814594"/>
              </p:ext>
            </p:extLst>
          </p:nvPr>
        </p:nvGraphicFramePr>
        <p:xfrm>
          <a:off x="157613" y="5246434"/>
          <a:ext cx="5065897" cy="15057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7855">
                  <a:extLst>
                    <a:ext uri="{9D8B030D-6E8A-4147-A177-3AD203B41FA5}">
                      <a16:colId xmlns:a16="http://schemas.microsoft.com/office/drawing/2014/main" val="1217962824"/>
                    </a:ext>
                  </a:extLst>
                </a:gridCol>
                <a:gridCol w="930494">
                  <a:extLst>
                    <a:ext uri="{9D8B030D-6E8A-4147-A177-3AD203B41FA5}">
                      <a16:colId xmlns:a16="http://schemas.microsoft.com/office/drawing/2014/main" val="3352457058"/>
                    </a:ext>
                  </a:extLst>
                </a:gridCol>
                <a:gridCol w="1017052">
                  <a:extLst>
                    <a:ext uri="{9D8B030D-6E8A-4147-A177-3AD203B41FA5}">
                      <a16:colId xmlns:a16="http://schemas.microsoft.com/office/drawing/2014/main" val="3993208566"/>
                    </a:ext>
                  </a:extLst>
                </a:gridCol>
                <a:gridCol w="887215">
                  <a:extLst>
                    <a:ext uri="{9D8B030D-6E8A-4147-A177-3AD203B41FA5}">
                      <a16:colId xmlns:a16="http://schemas.microsoft.com/office/drawing/2014/main" val="2488058504"/>
                    </a:ext>
                  </a:extLst>
                </a:gridCol>
                <a:gridCol w="1363281">
                  <a:extLst>
                    <a:ext uri="{9D8B030D-6E8A-4147-A177-3AD203B41FA5}">
                      <a16:colId xmlns:a16="http://schemas.microsoft.com/office/drawing/2014/main" val="23337104"/>
                    </a:ext>
                  </a:extLst>
                </a:gridCol>
              </a:tblGrid>
              <a:tr h="371091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Part Number</a:t>
                      </a:r>
                      <a:endParaRPr lang="en-GB" dirty="0"/>
                    </a:p>
                  </a:txBody>
                  <a:tcP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Weight Range</a:t>
                      </a:r>
                      <a:endParaRPr lang="en-GB" dirty="0"/>
                    </a:p>
                  </a:txBody>
                  <a:tcP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A) Depth</a:t>
                      </a:r>
                      <a:endParaRPr lang="en-GB" dirty="0"/>
                    </a:p>
                  </a:txBody>
                  <a:tcP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B) Height</a:t>
                      </a:r>
                      <a:endParaRPr lang="en-GB" dirty="0"/>
                    </a:p>
                  </a:txBody>
                  <a:tcP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C) Weight Range</a:t>
                      </a:r>
                      <a:endParaRPr lang="en-GB" dirty="0"/>
                    </a:p>
                  </a:txBody>
                  <a:tcPr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2668286"/>
                  </a:ext>
                </a:extLst>
              </a:tr>
              <a:tr h="322496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ETB1500-3</a:t>
                      </a:r>
                      <a:endParaRPr lang="en-GB" sz="11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2-4T</a:t>
                      </a:r>
                      <a:endParaRPr lang="en-GB" sz="11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450mm</a:t>
                      </a:r>
                      <a:endParaRPr lang="en-GB" sz="11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1110mm</a:t>
                      </a:r>
                      <a:endParaRPr lang="en-GB" sz="11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1500mm</a:t>
                      </a:r>
                      <a:endParaRPr lang="en-GB" sz="11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7318943"/>
                  </a:ext>
                </a:extLst>
              </a:tr>
              <a:tr h="322496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ETB1980-5</a:t>
                      </a:r>
                      <a:endParaRPr lang="en-GB" sz="11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5-6T</a:t>
                      </a:r>
                      <a:endParaRPr lang="en-GB" sz="11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668mm</a:t>
                      </a:r>
                      <a:endParaRPr lang="en-GB" sz="11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1140mm</a:t>
                      </a:r>
                      <a:endParaRPr lang="en-GB" sz="11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1980mm</a:t>
                      </a:r>
                      <a:endParaRPr lang="en-GB" sz="11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7311335"/>
                  </a:ext>
                </a:extLst>
              </a:tr>
              <a:tr h="357838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ETB1980-8</a:t>
                      </a:r>
                      <a:endParaRPr lang="en-GB" sz="11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7-9T</a:t>
                      </a:r>
                      <a:endParaRPr lang="en-GB" sz="11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668mm</a:t>
                      </a:r>
                      <a:endParaRPr lang="en-GB" sz="11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1260mm</a:t>
                      </a:r>
                      <a:endParaRPr lang="en-GB" sz="11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1980mm</a:t>
                      </a:r>
                      <a:endParaRPr lang="en-GB" sz="11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24781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229944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118</Words>
  <Application>Microsoft Office PowerPoint</Application>
  <PresentationFormat>On-screen Show (4:3)</PresentationFormat>
  <Paragraphs>44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Aptos</vt:lpstr>
      <vt:lpstr>Arial</vt:lpstr>
      <vt:lpstr>Calibri</vt:lpstr>
      <vt:lpstr>Calibri Light</vt:lpstr>
      <vt:lpstr>Verdana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 Cross</dc:creator>
  <cp:lastModifiedBy>Jack Pinch</cp:lastModifiedBy>
  <cp:revision>16</cp:revision>
  <dcterms:created xsi:type="dcterms:W3CDTF">2022-12-09T13:04:35Z</dcterms:created>
  <dcterms:modified xsi:type="dcterms:W3CDTF">2025-02-07T10:04:22Z</dcterms:modified>
</cp:coreProperties>
</file>